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Make into two slides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Make into two slides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If, Then statements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jpg"/><Relationship Id="rId4" Type="http://schemas.openxmlformats.org/officeDocument/2006/relationships/image" Target="../media/image0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4.jpg"/><Relationship Id="rId4" Type="http://schemas.openxmlformats.org/officeDocument/2006/relationships/image" Target="../media/image03.jpg"/><Relationship Id="rId5" Type="http://schemas.openxmlformats.org/officeDocument/2006/relationships/image" Target="../media/image0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jpg"/><Relationship Id="rId4" Type="http://schemas.openxmlformats.org/officeDocument/2006/relationships/image" Target="../media/image10.jpg"/><Relationship Id="rId5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4.jpg"/><Relationship Id="rId4" Type="http://schemas.openxmlformats.org/officeDocument/2006/relationships/image" Target="../media/image09.jpg"/><Relationship Id="rId5" Type="http://schemas.openxmlformats.org/officeDocument/2006/relationships/image" Target="../media/image13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4.jpg"/><Relationship Id="rId4" Type="http://schemas.openxmlformats.org/officeDocument/2006/relationships/image" Target="../media/image18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Relationship Id="rId4" Type="http://schemas.openxmlformats.org/officeDocument/2006/relationships/image" Target="../media/image24.jpg"/><Relationship Id="rId5" Type="http://schemas.openxmlformats.org/officeDocument/2006/relationships/image" Target="../media/image27.png"/><Relationship Id="rId6" Type="http://schemas.openxmlformats.org/officeDocument/2006/relationships/image" Target="../media/image26.jpg"/><Relationship Id="rId7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Local Oyster Stock for Restoration: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Does Local Adaptation Affect Outplanting?</a:t>
            </a:r>
          </a:p>
        </p:txBody>
      </p:sp>
      <p:sp>
        <p:nvSpPr>
          <p:cNvPr id="28" name="Shape 28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Jake Heare, Joth Davis, Brady Blake,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 Brent Vadopalas, Steven Roberts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Winter Field Work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00" y="1200150"/>
            <a:ext cx="414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Visited 2-4 Months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Collected Dead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Counted Live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Imaged for Size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</a:pPr>
            <a:r>
              <a:rPr lang="en"/>
              <a:t>Maintained Trays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8275" y="0"/>
            <a:ext cx="45757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Summer Field Work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755575" y="1063375"/>
            <a:ext cx="4388400" cy="408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3600"/>
              <a:t>15 Weeks </a:t>
            </a:r>
          </a:p>
          <a:p>
            <a:pPr indent="-4572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3600"/>
              <a:t>Sampled Brooders </a:t>
            </a:r>
          </a:p>
          <a:p>
            <a:pPr indent="-4572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3600"/>
              <a:t>Collected Broods</a:t>
            </a:r>
          </a:p>
          <a:p>
            <a:pPr indent="-4572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3600"/>
              <a:t>Hopkins et al. 1936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50700"/>
            <a:ext cx="4755573" cy="239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22011" l="2657" r="3436" t="18577"/>
          <a:stretch/>
        </p:blipFill>
        <p:spPr>
          <a:xfrm>
            <a:off x="0" y="1063375"/>
            <a:ext cx="4755573" cy="20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Key Metrics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731200" y="1063375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We Chose: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Mortality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Growth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Reproduction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635425" y="1063375"/>
            <a:ext cx="3732299" cy="334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3000"/>
              <a:t>What We Want: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3000"/>
              <a:t>Fitness Correlates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3000"/>
              <a:t>Easily Identified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3000"/>
              <a:t>Monitorable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" sz="3000"/>
              <a:t>Possible Adaptive Advantage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1992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Expectations 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0" y="1200150"/>
            <a:ext cx="4451699" cy="394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75000"/>
              </a:lnSpc>
              <a:spcBef>
                <a:spcPts val="0"/>
              </a:spcBef>
              <a:buAutoNum type="arabicPeriod"/>
            </a:pPr>
            <a:r>
              <a:rPr lang="en"/>
              <a:t>Equality</a:t>
            </a:r>
          </a:p>
          <a:p>
            <a:pPr indent="-228600" lvl="0" marL="457200" rtl="0">
              <a:lnSpc>
                <a:spcPct val="175000"/>
              </a:lnSpc>
              <a:spcBef>
                <a:spcPts val="0"/>
              </a:spcBef>
              <a:buAutoNum type="arabicPeriod"/>
            </a:pPr>
            <a:r>
              <a:rPr lang="en"/>
              <a:t>Home Field Advantage</a:t>
            </a:r>
          </a:p>
          <a:p>
            <a:pPr indent="-228600" lvl="0" marL="457200" rtl="0">
              <a:lnSpc>
                <a:spcPct val="175000"/>
              </a:lnSpc>
              <a:spcBef>
                <a:spcPts val="0"/>
              </a:spcBef>
              <a:buAutoNum type="arabicPeriod"/>
            </a:pPr>
            <a:r>
              <a:rPr lang="en"/>
              <a:t>Uber-Oyster</a:t>
            </a:r>
          </a:p>
          <a:p>
            <a:pPr indent="-228600" lvl="0" marL="457200" rtl="0">
              <a:lnSpc>
                <a:spcPct val="175000"/>
              </a:lnSpc>
              <a:spcBef>
                <a:spcPts val="0"/>
              </a:spcBef>
              <a:buAutoNum type="arabicPeriod"/>
            </a:pPr>
            <a:r>
              <a:rPr lang="en"/>
              <a:t>???</a:t>
            </a:r>
          </a:p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All Groups Equally Successful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Groups Only Successful at Home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One Group Outperforms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Mixed Results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Why Local Stocks?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B7B7B7"/>
              </a:solidFill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B7B7B7"/>
              </a:solidFill>
            </a:endParaRPr>
          </a:p>
          <a:p>
            <a:pPr indent="-228600" lvl="0" marL="4572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Experiment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Results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228600" lvl="0" marL="4572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Conclusion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857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1076875" y="4727325"/>
            <a:ext cx="1110299" cy="4013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-2482775" y="46239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Mortality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19542" l="13238" r="7156" t="16383"/>
          <a:stretch/>
        </p:blipFill>
        <p:spPr>
          <a:xfrm>
            <a:off x="3779025" y="2508200"/>
            <a:ext cx="5364974" cy="2454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Shape 135"/>
          <p:cNvCxnSpPr/>
          <p:nvPr/>
        </p:nvCxnSpPr>
        <p:spPr>
          <a:xfrm rot="10800000">
            <a:off x="2581724" y="3204062"/>
            <a:ext cx="961800" cy="366899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36" name="Shape 136"/>
          <p:cNvPicPr preferRelativeResize="0"/>
          <p:nvPr/>
        </p:nvPicPr>
        <p:blipFill rotWithShape="1">
          <a:blip r:embed="rId5">
            <a:alphaModFix/>
          </a:blip>
          <a:srcRect b="19577" l="13323" r="7649" t="17410"/>
          <a:stretch/>
        </p:blipFill>
        <p:spPr>
          <a:xfrm>
            <a:off x="3779025" y="0"/>
            <a:ext cx="5364974" cy="2354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Shape 137"/>
          <p:cNvCxnSpPr>
            <a:stCxn id="138" idx="1"/>
          </p:cNvCxnSpPr>
          <p:nvPr/>
        </p:nvCxnSpPr>
        <p:spPr>
          <a:xfrm rot="10800000">
            <a:off x="2474925" y="575174"/>
            <a:ext cx="1068600" cy="428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9" name="Shape 139"/>
          <p:cNvSpPr txBox="1"/>
          <p:nvPr/>
        </p:nvSpPr>
        <p:spPr>
          <a:xfrm>
            <a:off x="3651075" y="2173800"/>
            <a:ext cx="5364900" cy="40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/>
              <a:t>Aug         Oct        Dec       Feb        Apr       June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3749975" y="4787575"/>
            <a:ext cx="5364900" cy="40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Aug         Oct        Dec       Feb        Apr       June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543525" y="-40125"/>
            <a:ext cx="521699" cy="208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1.0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0.5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0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543525" y="2527562"/>
            <a:ext cx="521699" cy="208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1.0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0.5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4066650" y="1036725"/>
            <a:ext cx="1872900" cy="111029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8225" y="0"/>
            <a:ext cx="35857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6722000" y="4742100"/>
            <a:ext cx="1110299" cy="4013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62350" y="46830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Mortality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20346" l="14148" r="7074" t="17545"/>
          <a:stretch/>
        </p:blipFill>
        <p:spPr>
          <a:xfrm>
            <a:off x="207350" y="2674175"/>
            <a:ext cx="5350874" cy="2255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Shape 151"/>
          <p:cNvCxnSpPr/>
          <p:nvPr/>
        </p:nvCxnSpPr>
        <p:spPr>
          <a:xfrm>
            <a:off x="5511375" y="3511475"/>
            <a:ext cx="1357800" cy="90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52" name="Shape 152"/>
          <p:cNvPicPr preferRelativeResize="0"/>
          <p:nvPr/>
        </p:nvPicPr>
        <p:blipFill rotWithShape="1">
          <a:blip r:embed="rId5">
            <a:alphaModFix/>
          </a:blip>
          <a:srcRect b="19489" l="14148" r="7074" t="17621"/>
          <a:stretch/>
        </p:blipFill>
        <p:spPr>
          <a:xfrm>
            <a:off x="240800" y="0"/>
            <a:ext cx="5317425" cy="234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Shape 153"/>
          <p:cNvCxnSpPr>
            <a:stCxn id="152" idx="3"/>
          </p:cNvCxnSpPr>
          <p:nvPr/>
        </p:nvCxnSpPr>
        <p:spPr>
          <a:xfrm>
            <a:off x="5558225" y="1170424"/>
            <a:ext cx="1765800" cy="1347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4" name="Shape 154"/>
          <p:cNvSpPr txBox="1"/>
          <p:nvPr/>
        </p:nvSpPr>
        <p:spPr>
          <a:xfrm>
            <a:off x="103325" y="2212575"/>
            <a:ext cx="5454900" cy="40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Aug             Oct            Dec             Feb            Apr      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0" y="4801200"/>
            <a:ext cx="5511300" cy="40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Aug         Oct        Dec       Feb        Apr       June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-100350" y="-40125"/>
            <a:ext cx="521699" cy="208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1.0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0.5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0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-129925" y="2613962"/>
            <a:ext cx="521699" cy="208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1.0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0.5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/>
              <a:t>0</a:t>
            </a:r>
          </a:p>
        </p:txBody>
      </p:sp>
      <p:sp>
        <p:nvSpPr>
          <p:cNvPr id="158" name="Shape 158"/>
          <p:cNvSpPr/>
          <p:nvPr/>
        </p:nvSpPr>
        <p:spPr>
          <a:xfrm>
            <a:off x="468200" y="1001950"/>
            <a:ext cx="1872900" cy="111029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950" y="0"/>
            <a:ext cx="35857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x="4046600" y="4742100"/>
            <a:ext cx="1110299" cy="4013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86950" y="46239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Growth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b="9416" l="12240" r="18329" t="14334"/>
          <a:stretch/>
        </p:blipFill>
        <p:spPr>
          <a:xfrm>
            <a:off x="0" y="2404650"/>
            <a:ext cx="2835949" cy="25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5">
            <a:alphaModFix/>
          </a:blip>
          <a:srcRect b="10520" l="11056" r="18387" t="13790"/>
          <a:stretch/>
        </p:blipFill>
        <p:spPr>
          <a:xfrm>
            <a:off x="6412175" y="-75"/>
            <a:ext cx="2731824" cy="223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6">
            <a:alphaModFix/>
          </a:blip>
          <a:srcRect b="10812" l="11559" r="17654" t="13892"/>
          <a:stretch/>
        </p:blipFill>
        <p:spPr>
          <a:xfrm>
            <a:off x="6421725" y="2588475"/>
            <a:ext cx="2722274" cy="223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2835949" cy="2376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Shape 170"/>
          <p:cNvCxnSpPr/>
          <p:nvPr/>
        </p:nvCxnSpPr>
        <p:spPr>
          <a:xfrm>
            <a:off x="2501525" y="1912925"/>
            <a:ext cx="2020199" cy="468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1" name="Shape 171"/>
          <p:cNvCxnSpPr/>
          <p:nvPr/>
        </p:nvCxnSpPr>
        <p:spPr>
          <a:xfrm>
            <a:off x="2534975" y="4541525"/>
            <a:ext cx="1671899" cy="33599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2" name="Shape 172"/>
          <p:cNvCxnSpPr>
            <a:stCxn id="168" idx="1"/>
          </p:cNvCxnSpPr>
          <p:nvPr/>
        </p:nvCxnSpPr>
        <p:spPr>
          <a:xfrm rot="10800000">
            <a:off x="5390925" y="3324199"/>
            <a:ext cx="1030800" cy="381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3" name="Shape 173"/>
          <p:cNvSpPr txBox="1"/>
          <p:nvPr/>
        </p:nvSpPr>
        <p:spPr>
          <a:xfrm>
            <a:off x="6412187" y="2120275"/>
            <a:ext cx="2731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  <a:r>
              <a:rPr b="1" lang="en" sz="1800"/>
              <a:t>10        20       30        40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6298487" y="4742100"/>
            <a:ext cx="2731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  <a:r>
              <a:rPr b="1" lang="en" sz="1800"/>
              <a:t>10          20         30   </a:t>
            </a:r>
          </a:p>
        </p:txBody>
      </p:sp>
      <p:cxnSp>
        <p:nvCxnSpPr>
          <p:cNvPr id="175" name="Shape 175"/>
          <p:cNvCxnSpPr>
            <a:stCxn id="167" idx="1"/>
          </p:cNvCxnSpPr>
          <p:nvPr/>
        </p:nvCxnSpPr>
        <p:spPr>
          <a:xfrm rot="10800000">
            <a:off x="5404475" y="574849"/>
            <a:ext cx="1007700" cy="542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6" name="Shape 176"/>
          <p:cNvSpPr txBox="1"/>
          <p:nvPr/>
        </p:nvSpPr>
        <p:spPr>
          <a:xfrm>
            <a:off x="49962" y="4759950"/>
            <a:ext cx="2731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  <a:r>
              <a:rPr b="1" lang="en" sz="1800"/>
              <a:t>     20        30         40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950" y="0"/>
            <a:ext cx="35857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3773950" y="4742100"/>
            <a:ext cx="1724099" cy="4013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521187" y="46239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Reproduction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835949" cy="2376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Shape 185"/>
          <p:cNvCxnSpPr/>
          <p:nvPr/>
        </p:nvCxnSpPr>
        <p:spPr>
          <a:xfrm>
            <a:off x="2501525" y="1912925"/>
            <a:ext cx="2020199" cy="468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86" name="Shape 186"/>
          <p:cNvPicPr preferRelativeResize="0"/>
          <p:nvPr/>
        </p:nvPicPr>
        <p:blipFill rotWithShape="1">
          <a:blip r:embed="rId5">
            <a:alphaModFix/>
          </a:blip>
          <a:srcRect b="16538" l="8804" r="18128" t="15457"/>
          <a:stretch/>
        </p:blipFill>
        <p:spPr>
          <a:xfrm>
            <a:off x="6735375" y="2856000"/>
            <a:ext cx="2408625" cy="197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6">
            <a:alphaModFix/>
          </a:blip>
          <a:srcRect b="16744" l="9518" r="18263" t="13893"/>
          <a:stretch/>
        </p:blipFill>
        <p:spPr>
          <a:xfrm>
            <a:off x="6735375" y="262062"/>
            <a:ext cx="2408625" cy="21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7">
            <a:alphaModFix/>
          </a:blip>
          <a:srcRect b="17060" l="9475" r="18029" t="15454"/>
          <a:stretch/>
        </p:blipFill>
        <p:spPr>
          <a:xfrm>
            <a:off x="250250" y="2568400"/>
            <a:ext cx="2585700" cy="226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Shape 189"/>
          <p:cNvCxnSpPr>
            <a:stCxn id="188" idx="3"/>
          </p:cNvCxnSpPr>
          <p:nvPr/>
        </p:nvCxnSpPr>
        <p:spPr>
          <a:xfrm>
            <a:off x="2835950" y="3702112"/>
            <a:ext cx="1370700" cy="873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0" name="Shape 190"/>
          <p:cNvCxnSpPr/>
          <p:nvPr/>
        </p:nvCxnSpPr>
        <p:spPr>
          <a:xfrm rot="10800000">
            <a:off x="5404399" y="574975"/>
            <a:ext cx="842700" cy="662399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1" name="Shape 191"/>
          <p:cNvCxnSpPr/>
          <p:nvPr/>
        </p:nvCxnSpPr>
        <p:spPr>
          <a:xfrm rot="10800000">
            <a:off x="5390899" y="3324100"/>
            <a:ext cx="923100" cy="648899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2" name="Shape 192"/>
          <p:cNvSpPr txBox="1"/>
          <p:nvPr/>
        </p:nvSpPr>
        <p:spPr>
          <a:xfrm>
            <a:off x="147175" y="4756650"/>
            <a:ext cx="2936099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 </a:t>
            </a:r>
            <a:r>
              <a:rPr b="1" lang="en" sz="1600"/>
              <a:t>May      June     July    Aug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-66900" y="2501525"/>
            <a:ext cx="461399" cy="23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15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10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5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algn="ctr">
              <a:spcBef>
                <a:spcPts val="0"/>
              </a:spcBef>
              <a:buNone/>
            </a:pPr>
            <a:r>
              <a:rPr b="1" lang="en"/>
              <a:t>0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6354225" y="234100"/>
            <a:ext cx="461399" cy="23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15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10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5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0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6354225" y="2762375"/>
            <a:ext cx="461399" cy="23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15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10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5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0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6508900" y="2343375"/>
            <a:ext cx="2936099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   </a:t>
            </a:r>
            <a:r>
              <a:rPr b="1" lang="en" sz="1600"/>
              <a:t>May    June     July    Aug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6508900" y="4756650"/>
            <a:ext cx="2936099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    </a:t>
            </a:r>
            <a:r>
              <a:rPr b="1" lang="en" sz="1600"/>
              <a:t>May    June     July   Aug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999999"/>
              </a:buClr>
            </a:pPr>
            <a:r>
              <a:rPr lang="en">
                <a:solidFill>
                  <a:srgbClr val="999999"/>
                </a:solidFill>
              </a:rPr>
              <a:t>Why Local Stocks?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  <a:p>
            <a:pPr indent="-228600" lvl="0" marL="457200" rtl="0">
              <a:spcBef>
                <a:spcPts val="0"/>
              </a:spcBef>
              <a:buClr>
                <a:srgbClr val="999999"/>
              </a:buClr>
            </a:pPr>
            <a:r>
              <a:rPr lang="en">
                <a:solidFill>
                  <a:srgbClr val="999999"/>
                </a:solidFill>
              </a:rPr>
              <a:t>Experiment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04" name="Shape 204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999999"/>
              </a:buClr>
            </a:pPr>
            <a:r>
              <a:rPr lang="en">
                <a:solidFill>
                  <a:srgbClr val="999999"/>
                </a:solidFill>
              </a:rPr>
              <a:t>Results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Conclusion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Why Local Stocks?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O. lurida history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Key Metrics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Expectations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Experiment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Brood/Outplant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Winter Fieldwork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Summer Fieldwork</a:t>
            </a:r>
          </a:p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Results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Mortality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Growth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Reproduction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Conclusion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Summary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Implications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Future Work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Q/A?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Mortality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>
                <a:solidFill>
                  <a:srgbClr val="3C78D8"/>
                </a:solidFill>
              </a:rPr>
              <a:t>Dabob</a:t>
            </a:r>
            <a:r>
              <a:rPr lang="en" sz="2000"/>
              <a:t> Survives Extremes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>
                <a:solidFill>
                  <a:srgbClr val="9900FF"/>
                </a:solidFill>
              </a:rPr>
              <a:t>Fidalgo</a:t>
            </a:r>
            <a:r>
              <a:rPr lang="en" sz="2000"/>
              <a:t> High Mortality in Extremes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Growth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>
                <a:solidFill>
                  <a:srgbClr val="9900FF"/>
                </a:solidFill>
              </a:rPr>
              <a:t>Fidalgo</a:t>
            </a:r>
            <a:r>
              <a:rPr lang="en" sz="2000"/>
              <a:t> Largest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>
                <a:solidFill>
                  <a:srgbClr val="3C78D8"/>
                </a:solidFill>
              </a:rPr>
              <a:t>Dabob</a:t>
            </a:r>
            <a:r>
              <a:rPr lang="en" sz="2000"/>
              <a:t> Smallest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Reproduction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>
                <a:solidFill>
                  <a:srgbClr val="E69138"/>
                </a:solidFill>
              </a:rPr>
              <a:t>Oyster Bay</a:t>
            </a:r>
            <a:r>
              <a:rPr lang="en" sz="2000"/>
              <a:t> Most Active</a:t>
            </a:r>
          </a:p>
          <a:p>
            <a:pPr indent="-355600" lvl="1" marL="914400" rtl="0">
              <a:spcBef>
                <a:spcPts val="0"/>
              </a:spcBef>
              <a:buSzPct val="100000"/>
            </a:pPr>
            <a:r>
              <a:rPr lang="en" sz="2000">
                <a:solidFill>
                  <a:srgbClr val="3D85C6"/>
                </a:solidFill>
              </a:rPr>
              <a:t>Dabob</a:t>
            </a:r>
            <a:r>
              <a:rPr lang="en" sz="2000"/>
              <a:t> Least Active</a:t>
            </a:r>
          </a:p>
          <a:p>
            <a:pPr indent="-355600" lvl="0" marL="457200" rtl="0">
              <a:spcBef>
                <a:spcPts val="480"/>
              </a:spcBef>
              <a:buSzPct val="100000"/>
              <a:buNone/>
            </a:pPr>
            <a:r>
              <a:t/>
            </a:r>
            <a:endParaRPr sz="2000"/>
          </a:p>
          <a:p>
            <a:pPr indent="-355600" lvl="1" marL="914400" rtl="0">
              <a:spcBef>
                <a:spcPts val="0"/>
              </a:spcBef>
              <a:buSzPct val="100000"/>
              <a:buNone/>
            </a:pPr>
            <a:r>
              <a:t/>
            </a:r>
            <a:endParaRPr sz="2000"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125" y="0"/>
            <a:ext cx="44218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Expectations Vs. Reality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400"/>
              <a:t>Equality?</a:t>
            </a:r>
          </a:p>
          <a:p>
            <a:pPr indent="-381000" lvl="0" marL="457200" rtl="0">
              <a:lnSpc>
                <a:spcPct val="2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400"/>
              <a:t>Home Field Advantage?</a:t>
            </a:r>
          </a:p>
          <a:p>
            <a:pPr indent="-381000" lvl="0" marL="457200" rtl="0">
              <a:lnSpc>
                <a:spcPct val="2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400"/>
              <a:t>Uber-Oyster?</a:t>
            </a:r>
          </a:p>
          <a:p>
            <a:pPr indent="-381000" lvl="0" marL="457200" rtl="0">
              <a:lnSpc>
                <a:spcPct val="25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2400"/>
              <a:t>???</a:t>
            </a:r>
          </a:p>
        </p:txBody>
      </p:sp>
      <p:sp>
        <p:nvSpPr>
          <p:cNvPr id="218" name="Shape 218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50000"/>
              </a:lnSpc>
              <a:spcBef>
                <a:spcPts val="0"/>
              </a:spcBef>
              <a:buClr>
                <a:srgbClr val="FF0000"/>
              </a:buClr>
              <a:buSzPct val="100000"/>
              <a:buAutoNum type="arabicPeriod"/>
            </a:pPr>
            <a:r>
              <a:rPr lang="en" sz="2400">
                <a:solidFill>
                  <a:srgbClr val="FF0000"/>
                </a:solidFill>
              </a:rPr>
              <a:t>No</a:t>
            </a:r>
          </a:p>
          <a:p>
            <a:pPr indent="-381000" lvl="0" marL="457200" rtl="0">
              <a:lnSpc>
                <a:spcPct val="250000"/>
              </a:lnSpc>
              <a:spcBef>
                <a:spcPts val="0"/>
              </a:spcBef>
              <a:buClr>
                <a:srgbClr val="FF0000"/>
              </a:buClr>
              <a:buSzPct val="100000"/>
              <a:buAutoNum type="arabicPeriod"/>
            </a:pPr>
            <a:r>
              <a:rPr lang="en" sz="2400">
                <a:solidFill>
                  <a:srgbClr val="FF0000"/>
                </a:solidFill>
              </a:rPr>
              <a:t>No</a:t>
            </a:r>
          </a:p>
          <a:p>
            <a:pPr indent="-381000" lvl="0" marL="457200" rtl="0">
              <a:lnSpc>
                <a:spcPct val="250000"/>
              </a:lnSpc>
              <a:spcBef>
                <a:spcPts val="0"/>
              </a:spcBef>
              <a:buClr>
                <a:srgbClr val="FF0000"/>
              </a:buClr>
              <a:buSzPct val="100000"/>
              <a:buAutoNum type="arabicPeriod"/>
            </a:pPr>
            <a:r>
              <a:rPr lang="en" sz="2400">
                <a:solidFill>
                  <a:srgbClr val="FF0000"/>
                </a:solidFill>
              </a:rPr>
              <a:t>No</a:t>
            </a:r>
          </a:p>
          <a:p>
            <a:pPr indent="-381000" lvl="0" marL="457200" rtl="0">
              <a:lnSpc>
                <a:spcPct val="250000"/>
              </a:lnSpc>
              <a:spcBef>
                <a:spcPts val="0"/>
              </a:spcBef>
              <a:buClr>
                <a:srgbClr val="38761D"/>
              </a:buClr>
              <a:buSzPct val="100000"/>
              <a:buAutoNum type="arabicPeriod"/>
            </a:pPr>
            <a:r>
              <a:rPr lang="en" sz="2400">
                <a:solidFill>
                  <a:srgbClr val="38761D"/>
                </a:solidFill>
              </a:rPr>
              <a:t>No Clear Winner/Loser?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Implications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If: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Equality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"/>
              <a:t>Homefield Advantage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Uber-Oyster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???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>
            <p:ph idx="2" type="body"/>
          </p:nvPr>
        </p:nvSpPr>
        <p:spPr>
          <a:xfrm>
            <a:off x="465882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Then: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All Work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"/>
              <a:t>Select Based on Site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Easy Choice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Best Guess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Future Research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416975" y="1200150"/>
            <a:ext cx="42752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u="sng"/>
              <a:t>Population Genomics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32" name="Shape 232"/>
          <p:cNvSpPr txBox="1"/>
          <p:nvPr>
            <p:ph idx="2" type="body"/>
          </p:nvPr>
        </p:nvSpPr>
        <p:spPr>
          <a:xfrm>
            <a:off x="5830086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u="sng"/>
              <a:t>Fecundity</a:t>
            </a:r>
          </a:p>
          <a:p>
            <a:pPr indent="-381000" lvl="0" marL="457200" rtl="0">
              <a:spcBef>
                <a:spcPts val="0"/>
              </a:spcBef>
              <a:buSzPct val="100000"/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0675" y="2325550"/>
            <a:ext cx="2633324" cy="28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97199"/>
            <a:ext cx="3795051" cy="28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5">
            <a:alphaModFix/>
          </a:blip>
          <a:srcRect b="0" l="44548" r="16246" t="0"/>
          <a:stretch/>
        </p:blipFill>
        <p:spPr>
          <a:xfrm>
            <a:off x="3795050" y="2297200"/>
            <a:ext cx="2715627" cy="284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350" y="1097675"/>
            <a:ext cx="4678649" cy="12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0074" y="2427575"/>
            <a:ext cx="4583924" cy="271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" y="1097674"/>
            <a:ext cx="2448968" cy="40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3900" y="1141500"/>
            <a:ext cx="1851449" cy="18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95075" y="3069000"/>
            <a:ext cx="2064999" cy="207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457200" y="1200150"/>
            <a:ext cx="2280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Roberts Lab: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Sam White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Claire Olson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Mackenzie Gavery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Emma Timmins-Schiffman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Grace Crandall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Jonathon Allen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Etilet Maipi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Samantha Adams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Hannah Wear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Jessica Richards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Katie Jackson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Andy Jasonowicz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Doug Immerman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Giles Goetz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52" name="Shape 252"/>
          <p:cNvSpPr txBox="1"/>
          <p:nvPr>
            <p:ph idx="2" type="body"/>
          </p:nvPr>
        </p:nvSpPr>
        <p:spPr>
          <a:xfrm>
            <a:off x="2566125" y="1200150"/>
            <a:ext cx="2280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PSRF: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Ryan Crim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Brian Allen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Betsy Peabody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Stuart Ryan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WDFW: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Brady Blake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Crab Fresh: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Brendan Mahaffey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Jeff Koenings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Rick Tweed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Hatchery Crew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Fidalgo Marina: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Einar Sortun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Yacht Owners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53" name="Shape 253"/>
          <p:cNvSpPr txBox="1"/>
          <p:nvPr>
            <p:ph idx="3" type="body"/>
          </p:nvPr>
        </p:nvSpPr>
        <p:spPr>
          <a:xfrm>
            <a:off x="4641100" y="1139025"/>
            <a:ext cx="2280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Taylor Shellfish: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Molly Jackson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Sara Wykoff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Ed Jones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NOAA: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Rick Goetz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Dive Team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Netpen Crew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Fagergren Family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Rockpoint Oyster Company: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Dick Steele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Crew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54" name="Shape 254"/>
          <p:cNvSpPr txBox="1"/>
          <p:nvPr>
            <p:ph idx="4" type="body"/>
          </p:nvPr>
        </p:nvSpPr>
        <p:spPr>
          <a:xfrm>
            <a:off x="6729650" y="1139025"/>
            <a:ext cx="2280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Miscellaneous: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L. Christine Savolainen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Sean Bennet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Joelle Blais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Joe Stevick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Bethany Stevick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Lisa Crosson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Alicia Godersky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Lea Savolainen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Photo Credits: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Jake Heare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L. Christine Savolainen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Steven Roberts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Sam Adams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    QUESTIONS!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1331025" y="1705575"/>
            <a:ext cx="3190500" cy="199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 u="sng"/>
              <a:t>SPECIAL THANKS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 u="sng"/>
              <a:t>TO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 u="sng"/>
              <a:t>JACK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3000" u="sng"/>
              <a:t>!!!!!!!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2561100" y="662850"/>
            <a:ext cx="4021800" cy="3817800"/>
          </a:xfrm>
          <a:prstGeom prst="octagon">
            <a:avLst>
              <a:gd fmla="val 29289" name="adj"/>
            </a:avLst>
          </a:prstGeom>
          <a:solidFill>
            <a:srgbClr val="FF0000"/>
          </a:solidFill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Why Local Stocks?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Experiment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Results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  <a:p>
            <a:pPr indent="-228600" lvl="0" marL="4572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Conclusion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Brief History of Olympia Oysters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spcBef>
                <a:spcPts val="0"/>
              </a:spcBef>
              <a:buSzPct val="100000"/>
              <a:buAutoNum type="arabicPeriod"/>
            </a:pPr>
            <a:r>
              <a:rPr i="1" lang="en" sz="2800"/>
              <a:t>Ostrea lurida</a:t>
            </a:r>
            <a:r>
              <a:rPr lang="en" sz="2800"/>
              <a:t> Native to Puget Sound</a:t>
            </a:r>
          </a:p>
          <a:p>
            <a:pPr indent="-4064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800"/>
              <a:t>Culturally  &amp;  Commercially Important</a:t>
            </a:r>
          </a:p>
          <a:p>
            <a:pPr indent="-4064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800"/>
              <a:t>Heavy Declines</a:t>
            </a:r>
          </a:p>
          <a:p>
            <a:pPr indent="-406400" lvl="0" marL="457200">
              <a:spcBef>
                <a:spcPts val="0"/>
              </a:spcBef>
              <a:buSzPct val="100000"/>
              <a:buAutoNum type="arabicPeriod"/>
            </a:pPr>
            <a:r>
              <a:rPr lang="en" sz="2800"/>
              <a:t>Model for Restoration</a:t>
            </a:r>
          </a:p>
        </p:txBody>
      </p:sp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 b="0" l="3157" r="0" t="34378"/>
          <a:stretch/>
        </p:blipFill>
        <p:spPr>
          <a:xfrm>
            <a:off x="4332075" y="1200150"/>
            <a:ext cx="4811924" cy="394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1935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Local Stocks May Be Important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42500" y="11668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Assumed  Adaptation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No Scale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Bay or Region?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Ensure Success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625" y="1166850"/>
            <a:ext cx="4971376" cy="397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Why Local Stocks?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B7B7B7"/>
              </a:solidFill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B7B7B7"/>
              </a:solidFill>
            </a:endParaRP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Experiment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Results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B7B7B7"/>
              </a:solidFill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B7B7B7"/>
              </a:solidFill>
            </a:endParaRPr>
          </a:p>
          <a:p>
            <a:pPr indent="-228600" lvl="0" marL="4572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Conclusion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 Basics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200150"/>
            <a:ext cx="4647600" cy="3943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Reciprocal Transplant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Monitor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3 Groups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4 Sites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1 Year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3 Home Sites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1 Foreign Site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4900" y="0"/>
            <a:ext cx="40391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5667775" y="283400"/>
            <a:ext cx="21395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/>
              <a:t>Fidalgo Bay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7190975" y="2160825"/>
            <a:ext cx="1912800" cy="22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/>
              <a:t>Dabob Bay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6822575" y="3223587"/>
            <a:ext cx="1913699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/>
              <a:t>Manchester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6822575" y="4335875"/>
            <a:ext cx="18420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/>
              <a:t>Oyster Bay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Outplant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Larvae cultured by PSRF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Common Garden Conditions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August 2013</a:t>
            </a:r>
          </a:p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Broodstock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Collected by PSRF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Conditioned at Port Gamble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June 2013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6306" r="13756" t="0"/>
          <a:stretch/>
        </p:blipFill>
        <p:spPr>
          <a:xfrm>
            <a:off x="4513125" y="1032724"/>
            <a:ext cx="4630876" cy="411077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Broodstock and Outplanting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Outplant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Larvae cultured by PSRF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Common Garden Conditions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August 2013</a:t>
            </a:r>
          </a:p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Broodstock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Collected by PSRF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Conditioned at Port Gamble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June 2013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19282" r="13391" t="0"/>
          <a:stretch/>
        </p:blipFill>
        <p:spPr>
          <a:xfrm>
            <a:off x="0" y="1032725"/>
            <a:ext cx="4692275" cy="411077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Broodstock and Outplanting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